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1"/>
  </p:notesMasterIdLst>
  <p:sldIdLst>
    <p:sldId id="256" r:id="rId5"/>
    <p:sldId id="273" r:id="rId6"/>
    <p:sldId id="257" r:id="rId7"/>
    <p:sldId id="259" r:id="rId8"/>
    <p:sldId id="265" r:id="rId9"/>
    <p:sldId id="262" r:id="rId10"/>
    <p:sldId id="260" r:id="rId11"/>
    <p:sldId id="258" r:id="rId12"/>
    <p:sldId id="263" r:id="rId13"/>
    <p:sldId id="264" r:id="rId14"/>
    <p:sldId id="268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72" r:id="rId47"/>
    <p:sldId id="269" r:id="rId48"/>
    <p:sldId id="270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41" autoAdjust="0"/>
    <p:restoredTop sz="94660"/>
  </p:normalViewPr>
  <p:slideViewPr>
    <p:cSldViewPr>
      <p:cViewPr varScale="1">
        <p:scale>
          <a:sx n="103" d="100"/>
          <a:sy n="103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0A1F9-D578-4C09-91BC-67CC42F0F4FC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B947B-B8E3-4671-909C-A61879AC6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99ED67-05DF-4E7B-8785-D488A2AB4A03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28DDD2-9818-4FB5-A967-DE61DECBF36F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32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C2C4E1-9EBD-4110-91BE-97832D36819A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33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9D071F-FE33-49A7-8407-1C9EBA64095B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34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728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F0AD74-A5CD-49C7-8DAF-7621F3B4F297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35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830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6D9C4E-2207-4E3B-B598-002130E98B27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36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933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C06B1A-44DC-443C-81E9-7AB33C454CB7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37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035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66A5E2-80E1-4BFF-A977-E698933B8655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38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137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EA5055-7E9B-422E-B51A-A0BD3153B12D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39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240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22ABFA-1F5E-4173-86BD-40ECEC4CF421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40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342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5DAEDE-93F6-4CC2-9A15-2BEAA0E0BFE9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41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445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6" charset="0"/>
              </a:rPr>
              <a:t>overlapping lights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6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DB401E-CDA5-4933-885B-2DC8D09CF1E2}" type="slidenum">
              <a:rPr lang="en-US" smtClean="0">
                <a:ea typeface="SimSun" charset="-122"/>
              </a:rPr>
              <a:pPr eaLnBrk="1" hangingPunct="1"/>
              <a:t>15</a:t>
            </a:fld>
            <a:endParaRPr lang="en-US" smtClean="0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3CDFA-84EB-490E-9B87-CDA60FE2B1B6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42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10547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6" charset="0"/>
              </a:rPr>
              <a:t>dark but not black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6" charset="0"/>
              </a:rPr>
              <a:t>layering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6" charset="0"/>
              </a:rPr>
              <a:t>  spilling yellow light, red from below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80D21A-DCD8-4539-8AE3-3AC2D3FC86FC}" type="slidenum">
              <a:rPr lang="en-US" smtClean="0">
                <a:ea typeface="SimSun" charset="-122"/>
              </a:rPr>
              <a:pPr eaLnBrk="1" hangingPunct="1"/>
              <a:t>16</a:t>
            </a:fld>
            <a:endParaRPr lang="en-US" smtClean="0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61616F-E5C3-442C-A1C4-08E8497BD864}" type="slidenum">
              <a:rPr lang="en-US" smtClean="0">
                <a:latin typeface="Calibri" pitchFamily="34" charset="0"/>
                <a:ea typeface="SimSun" charset="-122"/>
              </a:rPr>
              <a:pPr eaLnBrk="1" hangingPunct="1"/>
              <a:t>17</a:t>
            </a:fld>
            <a:endParaRPr lang="en-US" smtClean="0">
              <a:latin typeface="Calibri" pitchFamily="34" charset="0"/>
              <a:ea typeface="SimSun" charset="-122"/>
            </a:endParaRPr>
          </a:p>
        </p:txBody>
      </p:sp>
      <p:sp>
        <p:nvSpPr>
          <p:cNvPr id="8806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523270-CEEF-4D02-876F-896E9F1A8126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27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A65F13-A3C2-4CA8-9A29-9586B0A723E8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28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FF958C-B961-43E6-A180-B82A68C76087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29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AA907A-EA9F-47F0-BAD0-456EE5D98122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30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3187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8E1129-47CA-4C26-9A22-092B3E14AAED}" type="slidenum">
              <a:rPr lang="en-US">
                <a:solidFill>
                  <a:prstClr val="black"/>
                </a:solidFill>
                <a:latin typeface="Calibri" pitchFamily="34" charset="0"/>
                <a:ea typeface="SimSun" charset="-122"/>
              </a:rPr>
              <a:pPr eaLnBrk="1" hangingPunct="1"/>
              <a:t>31</a:t>
            </a:fld>
            <a:endParaRPr lang="en-US">
              <a:solidFill>
                <a:prstClr val="black"/>
              </a:solidFill>
              <a:latin typeface="Calibri" pitchFamily="34" charset="0"/>
              <a:ea typeface="SimSun" charset="-122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14B9-003D-492F-8992-0EA9ACC7D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37A3-187E-46D8-A2B7-B48EE7E778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5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E84A-F63C-4504-8A9C-F516B44B2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BBD6-8326-489B-B411-A3E49CB5CE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8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DA6E-4A63-4BDA-BAC1-4D06FA484D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14BF-E27C-471A-8B7C-AF121CB65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4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6CE7-05B8-4146-9154-A3B5171D3B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C622-CE24-4CED-9ED8-D87EEF4E8B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1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4F83-B229-4FDD-8E90-E2FEFD7E1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1C1F-91F4-4DC3-96C1-D4A20ECEF0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5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D9CA-4AD5-46C2-96A1-90FF1FEA8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D8D6-7944-4388-B112-41CBD611DB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9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0F45-FE71-40ED-926B-D5189D8C55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A3C6-C305-427F-A8B7-5315935E2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14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EE76-D791-4DB6-9F9C-74E7087B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C862-2080-491A-BD9E-E3A4375EE5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7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7442-C5F4-431A-9C1E-A6AC44DD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99C7-5A0B-4E0A-8195-62F8C31F7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998F-B468-4975-B815-6C0BC2525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A939-E69F-491E-A3C6-C2F89064A8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C5E1-36B6-475C-A63D-66A3014E1E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F6D2-87BD-4E30-BCB9-61ACA538A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5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14B9-003D-492F-8992-0EA9ACC7D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37A3-187E-46D8-A2B7-B48EE7E778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E84A-F63C-4504-8A9C-F516B44B2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BBD6-8326-489B-B411-A3E49CB5CE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2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DA6E-4A63-4BDA-BAC1-4D06FA484D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14BF-E27C-471A-8B7C-AF121CB65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1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6CE7-05B8-4146-9154-A3B5171D3B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C622-CE24-4CED-9ED8-D87EEF4E8B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3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4F83-B229-4FDD-8E90-E2FEFD7E1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1C1F-91F4-4DC3-96C1-D4A20ECEF0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24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D9CA-4AD5-46C2-96A1-90FF1FEA8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D8D6-7944-4388-B112-41CBD611DB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5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0F45-FE71-40ED-926B-D5189D8C55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A3C6-C305-427F-A8B7-5315935E2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EE76-D791-4DB6-9F9C-74E7087B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C862-2080-491A-BD9E-E3A4375EE5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06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7442-C5F4-431A-9C1E-A6AC44DD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99C7-5A0B-4E0A-8195-62F8C31F7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43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998F-B468-4975-B815-6C0BC2525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A939-E69F-491E-A3C6-C2F89064A8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33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C5E1-36B6-475C-A63D-66A3014E1E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F6D2-87BD-4E30-BCB9-61ACA538A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01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14B9-003D-492F-8992-0EA9ACC7D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37A3-187E-46D8-A2B7-B48EE7E778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0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E84A-F63C-4504-8A9C-F516B44B25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BBD6-8326-489B-B411-A3E49CB5CE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77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DA6E-4A63-4BDA-BAC1-4D06FA484D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14BF-E27C-471A-8B7C-AF121CB65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9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6CE7-05B8-4146-9154-A3B5171D3B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C622-CE24-4CED-9ED8-D87EEF4E8B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16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4F83-B229-4FDD-8E90-E2FEFD7E1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1C1F-91F4-4DC3-96C1-D4A20ECEF0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85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2D9CA-4AD5-46C2-96A1-90FF1FEA85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D8D6-7944-4388-B112-41CBD611DB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0F45-FE71-40ED-926B-D5189D8C55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A3C6-C305-427F-A8B7-5315935E24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59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EE76-D791-4DB6-9F9C-74E7087B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C862-2080-491A-BD9E-E3A4375EE5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5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7442-C5F4-431A-9C1E-A6AC44DD4E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99C7-5A0B-4E0A-8195-62F8C31F72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86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998F-B468-4975-B815-6C0BC2525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A939-E69F-491E-A3C6-C2F89064A8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32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C5E1-36B6-475C-A63D-66A3014E1E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F6D2-87BD-4E30-BCB9-61ACA538A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0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39B11-AA1B-4188-94B6-850B53545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ED4C5-9CE4-4992-B0FA-8D3B51E46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39B11-AA1B-4188-94B6-850B53545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ED4C5-9CE4-4992-B0FA-8D3B51E46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39B11-AA1B-4188-94B6-850B53545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ED4C5-9CE4-4992-B0FA-8D3B51E46E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3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md.com/media/gpu_assets/GDC04_Yee_Hart_Preetham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fx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ttigames.com/" TargetMode="External"/><Relationship Id="rId2" Type="http://schemas.openxmlformats.org/officeDocument/2006/relationships/hyperlink" Target="http://www.facebook.com/ConfettiGam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user14591122/video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wolf@conffx.com" TargetMode="External"/><Relationship Id="rId2" Type="http://schemas.openxmlformats.org/officeDocument/2006/relationships/hyperlink" Target="mailto:wolf@confettigames.co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ngie.net/News/content.aspx?link=Siggraph_09" TargetMode="External"/><Relationship Id="rId2" Type="http://schemas.openxmlformats.org/officeDocument/2006/relationships/hyperlink" Target="http://developer.download.nvidia.com/presentations/2008/GDC/GDC08_SoftShadowMapping.pdf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developer.amd.com/gpu_assets/01GDC09AD3DDStalkerClearSky210309.pp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Blackfoot Blade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867400"/>
            <a:ext cx="6400800" cy="762000"/>
          </a:xfrm>
        </p:spPr>
        <p:txBody>
          <a:bodyPr/>
          <a:lstStyle/>
          <a:p>
            <a:r>
              <a:rPr lang="en-US" dirty="0" smtClean="0"/>
              <a:t>Confetti Games</a:t>
            </a:r>
            <a:r>
              <a:rPr lang="en-US" smtClean="0"/>
              <a:t/>
            </a:r>
            <a:br>
              <a:rPr lang="en-US" smtClean="0"/>
            </a:b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18" y="1371599"/>
            <a:ext cx="6301882" cy="44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3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Concept Art – Mechanized Robots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 descr="C:\Users\wolf\Downloads\135256_295400480578010_100435462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84154" cy="51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3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Blackfoot Blade!</a:t>
            </a:r>
            <a:endParaRPr lang="en-US" sz="3600" dirty="0"/>
          </a:p>
        </p:txBody>
      </p:sp>
      <p:pic>
        <p:nvPicPr>
          <p:cNvPr id="6" name="Content Placeholder 5" descr="NewLevel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886200"/>
            <a:ext cx="4267200" cy="2667000"/>
          </a:xfrm>
        </p:spPr>
      </p:pic>
      <p:pic>
        <p:nvPicPr>
          <p:cNvPr id="7" name="Picture 6" descr="IntelScreenshot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002877" cy="2501798"/>
          </a:xfrm>
          <a:prstGeom prst="rect">
            <a:avLst/>
          </a:prstGeom>
        </p:spPr>
      </p:pic>
      <p:pic>
        <p:nvPicPr>
          <p:cNvPr id="8" name="Picture 7" descr="IntelScreenshot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38600"/>
            <a:ext cx="4002877" cy="2501798"/>
          </a:xfrm>
          <a:prstGeom prst="rect">
            <a:avLst/>
          </a:prstGeom>
        </p:spPr>
      </p:pic>
      <p:pic>
        <p:nvPicPr>
          <p:cNvPr id="5" name="Content Placeholder 4" descr="IntelScreenshots3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295399"/>
            <a:ext cx="4213555" cy="26334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Rendering: the game uses an older version of the rendering framework that will be used in the Winter class</a:t>
            </a:r>
          </a:p>
          <a:p>
            <a:r>
              <a:rPr lang="en-US" dirty="0" smtClean="0"/>
              <a:t>Physics: the Bullet version in this rendering framework is used</a:t>
            </a:r>
          </a:p>
          <a:p>
            <a:r>
              <a:rPr lang="en-US" dirty="0" smtClean="0"/>
              <a:t>Geometry: </a:t>
            </a:r>
            <a:r>
              <a:rPr lang="en-US" dirty="0" err="1" smtClean="0"/>
              <a:t>EmotionFX</a:t>
            </a:r>
            <a:r>
              <a:rPr lang="en-US" dirty="0" smtClean="0"/>
              <a:t> was licensed</a:t>
            </a:r>
          </a:p>
          <a:p>
            <a:r>
              <a:rPr lang="en-US" dirty="0" smtClean="0"/>
              <a:t>Audio: </a:t>
            </a:r>
            <a:r>
              <a:rPr lang="en-US" dirty="0" err="1" smtClean="0"/>
              <a:t>fmod</a:t>
            </a:r>
            <a:r>
              <a:rPr lang="en-US" dirty="0" smtClean="0"/>
              <a:t> was licensed</a:t>
            </a:r>
          </a:p>
          <a:p>
            <a:r>
              <a:rPr lang="en-US" dirty="0" smtClean="0"/>
              <a:t>Networking: our own networking layer was written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Rendering System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Decent hardware &amp; mobile hardware</a:t>
            </a:r>
            <a:br>
              <a:rPr lang="en-US" smtClean="0"/>
            </a:br>
            <a:r>
              <a:rPr lang="en-US" smtClean="0"/>
              <a:t>-&gt; lots of arithmetic instructions &lt;-&gt; limited memory bandwidth</a:t>
            </a:r>
            <a:br>
              <a:rPr lang="en-US" smtClean="0"/>
            </a:br>
            <a:r>
              <a:rPr lang="en-US" smtClean="0"/>
              <a:t>-&gt; reduce streaming requirements</a:t>
            </a:r>
            <a:br>
              <a:rPr lang="en-US" smtClean="0"/>
            </a:br>
            <a:r>
              <a:rPr lang="en-US" smtClean="0"/>
              <a:t>-&gt; local memory access</a:t>
            </a:r>
          </a:p>
          <a:p>
            <a:pPr eaLnBrk="1" hangingPunct="1"/>
            <a:r>
              <a:rPr lang="en-US" smtClean="0"/>
              <a:t>Game design: might require 24 hour cycle and/or everything is destructible</a:t>
            </a:r>
            <a:br>
              <a:rPr lang="en-US" smtClean="0"/>
            </a:br>
            <a:r>
              <a:rPr lang="en-US" smtClean="0"/>
              <a:t>-&gt; no pre-computed light and shadow data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456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Requirements Rendering System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 team workflow</a:t>
            </a:r>
            <a:br>
              <a:rPr lang="en-US" smtClean="0"/>
            </a:br>
            <a:r>
              <a:rPr lang="en-US" smtClean="0"/>
              <a:t>-&gt; short iteration time</a:t>
            </a:r>
          </a:p>
          <a:p>
            <a:pPr eaLnBrk="1" hangingPunct="1"/>
            <a:r>
              <a:rPr lang="en-US" smtClean="0"/>
              <a:t>CG movie lighting and shadowing techniques</a:t>
            </a:r>
            <a:br>
              <a:rPr lang="en-US" smtClean="0"/>
            </a:br>
            <a:r>
              <a:rPr lang="en-US" smtClean="0"/>
              <a:t>-&gt; lots of lights (100+ even at day time) and soft shadows (1000+)</a:t>
            </a:r>
            <a:br>
              <a:rPr lang="en-US" smtClean="0"/>
            </a:br>
            <a:r>
              <a:rPr lang="en-US" sz="1800" smtClean="0">
                <a:hlinkClick r:id="rId2"/>
              </a:rPr>
              <a:t>http://developer.amd.com/media/gpu_assets/GDC04_Yee_Hart_Preetham.pdf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441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915511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olf-480M\Desktop\RawK\GDC\Deferred Lighting - Shadows - MLAA - Screen-Space Material System\Images\EllipsoidalLight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470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Confetti</a:t>
            </a:r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72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Think-Tank for game and movie related industries</a:t>
            </a:r>
          </a:p>
          <a:p>
            <a:pPr eaLnBrk="1" hangingPunct="1">
              <a:defRPr/>
            </a:pPr>
            <a:r>
              <a:rPr lang="en-US" dirty="0" smtClean="0"/>
              <a:t>Middleware Provider</a:t>
            </a:r>
          </a:p>
          <a:p>
            <a:pPr lvl="1">
              <a:defRPr/>
            </a:pPr>
            <a:r>
              <a:rPr lang="en-US" dirty="0" smtClean="0"/>
              <a:t>Aura – Dynamic Global Illumination System</a:t>
            </a:r>
          </a:p>
          <a:p>
            <a:pPr lvl="1">
              <a:defRPr/>
            </a:pPr>
            <a:r>
              <a:rPr lang="en-US" dirty="0" err="1" smtClean="0"/>
              <a:t>PixelPuzzle</a:t>
            </a:r>
            <a:r>
              <a:rPr lang="en-US" dirty="0" smtClean="0"/>
              <a:t> – </a:t>
            </a:r>
            <a:r>
              <a:rPr lang="en-US" dirty="0" err="1" smtClean="0"/>
              <a:t>PostFX</a:t>
            </a:r>
            <a:r>
              <a:rPr lang="en-US" dirty="0" smtClean="0"/>
              <a:t> pipeline</a:t>
            </a:r>
          </a:p>
          <a:p>
            <a:pPr lvl="1">
              <a:defRPr/>
            </a:pPr>
            <a:r>
              <a:rPr lang="en-US" dirty="0" smtClean="0"/>
              <a:t>Ephemeris – Dynamic </a:t>
            </a:r>
            <a:r>
              <a:rPr lang="en-US" dirty="0" err="1" smtClean="0"/>
              <a:t>Skydome</a:t>
            </a:r>
            <a:r>
              <a:rPr lang="en-US" dirty="0" smtClean="0"/>
              <a:t> system</a:t>
            </a:r>
            <a:br>
              <a:rPr lang="en-US" dirty="0" smtClean="0"/>
            </a:br>
            <a:r>
              <a:rPr lang="en-US" dirty="0" smtClean="0"/>
              <a:t>-&gt; License comes with full source-code</a:t>
            </a:r>
          </a:p>
          <a:p>
            <a:pPr eaLnBrk="1" hangingPunct="1">
              <a:defRPr/>
            </a:pPr>
            <a:r>
              <a:rPr lang="en-US" dirty="0" smtClean="0"/>
              <a:t>Services:</a:t>
            </a:r>
          </a:p>
          <a:p>
            <a:pPr lvl="1">
              <a:defRPr/>
            </a:pPr>
            <a:r>
              <a:rPr lang="en-US" dirty="0" smtClean="0"/>
              <a:t>Hardware vendors</a:t>
            </a:r>
          </a:p>
          <a:p>
            <a:pPr lvl="1">
              <a:defRPr/>
            </a:pPr>
            <a:r>
              <a:rPr lang="en-US" dirty="0" smtClean="0"/>
              <a:t>many game developers (“Engine Tuner”)</a:t>
            </a:r>
          </a:p>
          <a:p>
            <a:pPr eaLnBrk="1" hangingPunct="1">
              <a:defRPr/>
            </a:pPr>
            <a:r>
              <a:rPr lang="en-US" dirty="0" smtClean="0"/>
              <a:t>Provides software solutions for games, movies and tools for GPU manufacturers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http://www.conffx.com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5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wolf\Desktop\RawK\FMX 2011\Images\RenderTarget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Lights: Deferred Lighting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447800" y="2209800"/>
          <a:ext cx="60198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270203" imgH="3201867" progId="PowerPoint.Slide.8">
                  <p:embed/>
                </p:oleObj>
              </mc:Choice>
              <mc:Fallback>
                <p:oleObj name="Slide" r:id="rId3" imgW="4270203" imgH="320186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09800"/>
                        <a:ext cx="60198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4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Lights: Deferred Lighting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Confetti setup: (similar to S.T.A.L.K.E.R: Clear Skies [</a:t>
            </a:r>
            <a:r>
              <a:rPr kumimoji="1" lang="de-DE" smtClean="0"/>
              <a:t>Lobanchikov])</a:t>
            </a:r>
            <a:endParaRPr lang="en-US" smtClean="0"/>
          </a:p>
          <a:p>
            <a:pPr lvl="1"/>
            <a:r>
              <a:rPr lang="en-US" smtClean="0"/>
              <a:t>Geometry pass: fill up normal + spec. power and depth buffer and a color buffer for the ambient pass</a:t>
            </a:r>
          </a:p>
          <a:p>
            <a:pPr lvl="1"/>
            <a:r>
              <a:rPr lang="en-US" smtClean="0"/>
              <a:t>Lighting pass: store light properties in light buffer</a:t>
            </a:r>
          </a:p>
          <a:p>
            <a:pPr lvl="1"/>
            <a:r>
              <a:rPr lang="en-US" smtClean="0"/>
              <a:t>Ambient + Resolve (MSAA) pass: fetch light buffer use its content as diffuse and specular content and add the ambient term while resolving into the main buffer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Shadows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Requirement: lots of lights require lots of shadows</a:t>
            </a:r>
            <a:br>
              <a:rPr lang="en-US" smtClean="0"/>
            </a:br>
            <a:r>
              <a:rPr lang="en-US" smtClean="0"/>
              <a:t>-&gt; need to render lots of shadows fast and cache them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Shadows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 game: many shadows to consider</a:t>
            </a:r>
          </a:p>
          <a:p>
            <a:pPr lvl="1"/>
            <a:r>
              <a:rPr lang="en-US" smtClean="0"/>
              <a:t>Cloud shadows: just projected down</a:t>
            </a:r>
          </a:p>
          <a:p>
            <a:pPr lvl="1"/>
            <a:r>
              <a:rPr lang="en-US" smtClean="0"/>
              <a:t>Character self-shadowing : those are optional shadows with their own frustum that is just around the bounding boxes</a:t>
            </a:r>
          </a:p>
          <a:p>
            <a:pPr lvl="1"/>
            <a:r>
              <a:rPr lang="en-US" smtClean="0"/>
              <a:t>Sun shadows: Cascaded Shadow Maps</a:t>
            </a:r>
          </a:p>
          <a:p>
            <a:pPr lvl="1"/>
            <a:r>
              <a:rPr lang="en-US" smtClean="0"/>
              <a:t>Shadows from point, spot and other light types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Shadows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Ellipsoidal Lights with Cube Map Shadows</a:t>
            </a:r>
            <a:br>
              <a:rPr lang="en-US" smtClean="0"/>
            </a:br>
            <a:r>
              <a:rPr lang="en-US" smtClean="0"/>
              <a:t>-&gt; similar to a point light but has 3D attenuation vector</a:t>
            </a:r>
          </a:p>
          <a:p>
            <a:r>
              <a:rPr lang="en-US" smtClean="0"/>
              <a:t>For example the area that the light affects can be ellipsoidal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  <p:pic>
        <p:nvPicPr>
          <p:cNvPr id="29699" name="Picture 8" descr="C:\Users\wolf-480M\Desktop\RawK\GDC\Deferred Lighting - Shadows - MLAA - Screen-Space Material System\Images\sh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0154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  <p:pic>
        <p:nvPicPr>
          <p:cNvPr id="30723" name="Picture 2" descr="C:\Users\wolf-480M\Desktop\RawK\GDC\Deferred Lighting - Shadows - MLAA - Screen-Space Material System\Images\EllipsoidalL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87292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olf-480M\Desktop\RawK\GDC\Deferred Lighting - Shadows - MLAA - Screen-Space Material System\Images\EllipsoidalLigh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16002682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Gameplay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Zip through scenic locales in the most advanced helicopter ever built</a:t>
            </a:r>
          </a:p>
          <a:p>
            <a:r>
              <a:rPr lang="en-US" sz="2800" dirty="0" smtClean="0"/>
              <a:t>Fight enemies with exciting and spectacular weaponry like heat-seeking rockets and machine guns</a:t>
            </a:r>
            <a:endParaRPr lang="en-US" sz="2800" dirty="0"/>
          </a:p>
          <a:p>
            <a:r>
              <a:rPr lang="en-US" sz="2800" dirty="0" smtClean="0"/>
              <a:t>Single-player gameplay organized into “episodes”, each of which consists of 3 to 5 “levels”, each of which have 2 to 5 minutes of gameplay</a:t>
            </a:r>
          </a:p>
          <a:p>
            <a:r>
              <a:rPr lang="en-US" sz="2800" dirty="0" smtClean="0"/>
              <a:t>Head-to-head and cooperative multiplayer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13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olf-480M\Desktop\RawK\GDC\Deferred Lighting - Shadows - MLAA - Screen-Space Material System\Images\sha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757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7799623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olf-480M\Desktop\RawK\GDC\Deferred Lighting - Shadows - MLAA - Screen-Space Material System\Images\sha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26369346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Mostly four areas of challenge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Shadow Rendering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Shadow Caching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Shadow Bias value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Softening the Penumbra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39781440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Shadow Rendering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Cube shadow maps </a:t>
            </a:r>
            <a:br>
              <a:rPr lang="en-US" sz="3200" dirty="0">
                <a:solidFill>
                  <a:prstClr val="black"/>
                </a:solidFill>
                <a:cs typeface="Arial" charset="0"/>
              </a:rPr>
            </a:br>
            <a:r>
              <a:rPr lang="en-US" sz="3200" dirty="0">
                <a:solidFill>
                  <a:prstClr val="black"/>
                </a:solidFill>
                <a:cs typeface="Arial" charset="0"/>
              </a:rPr>
              <a:t>-&gt; more even error distribution than Dual-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Paraboloid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Shadow Maps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 Rendering</a:t>
            </a:r>
          </a:p>
        </p:txBody>
      </p:sp>
    </p:spTree>
    <p:extLst>
      <p:ext uri="{BB962C8B-B14F-4D97-AF65-F5344CB8AC3E}">
        <p14:creationId xmlns:p14="http://schemas.microsoft.com/office/powerpoint/2010/main" val="26006285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Performance:</a:t>
            </a:r>
          </a:p>
          <a:p>
            <a:pPr marL="798513" lvl="1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DirectX 10+ geometry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shader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helps to render into cube shadow maps in one pass</a:t>
            </a:r>
          </a:p>
          <a:p>
            <a:pPr marL="798513" lvl="1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Modern DirectX 11 AMD GPUs:</a:t>
            </a:r>
            <a:br>
              <a:rPr lang="en-US" sz="3200" dirty="0">
                <a:solidFill>
                  <a:prstClr val="black"/>
                </a:solidFill>
                <a:cs typeface="Arial" charset="0"/>
              </a:rPr>
            </a:br>
            <a:r>
              <a:rPr lang="en-US" sz="3200" dirty="0">
                <a:solidFill>
                  <a:prstClr val="black"/>
                </a:solidFill>
                <a:cs typeface="Arial" charset="0"/>
              </a:rPr>
              <a:t>-&gt; might be better to avoid the Geometry </a:t>
            </a:r>
            <a:r>
              <a:rPr lang="en-US" sz="3200" dirty="0" err="1">
                <a:solidFill>
                  <a:prstClr val="black"/>
                </a:solidFill>
                <a:cs typeface="Arial" charset="0"/>
              </a:rPr>
              <a:t>shader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 Rendering</a:t>
            </a:r>
          </a:p>
        </p:txBody>
      </p:sp>
    </p:spTree>
    <p:extLst>
      <p:ext uri="{BB962C8B-B14F-4D97-AF65-F5344CB8AC3E}">
        <p14:creationId xmlns:p14="http://schemas.microsoft.com/office/powerpoint/2010/main" val="36119776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 Caching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29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Caching shadows is nice as long as you have enough memory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Use 16-bit cube shadow maps for memory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Caching Parameters: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Distance from shadow to camera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Size of shadow on screen</a:t>
            </a:r>
          </a:p>
          <a:p>
            <a:pPr marL="741363" lvl="1" indent="-284163" fontAlgn="base">
              <a:spcBef>
                <a:spcPts val="700"/>
              </a:spcBef>
              <a:spcAft>
                <a:spcPct val="0"/>
              </a:spcAft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Is there a moving object in the area of the light / shadow?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3363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Calibri" pitchFamily="34" charset="0"/>
              </a:rPr>
              <a:t>Shadow Caching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8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Based on those parameters a cube shadow map is updated or not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Storing 100 256x256x6 16-bit cube maps is about 75 Mb 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If this is still too much, caching needs to be restricted by distance and then maps are moved in and out into a linked list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953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 Bias value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As long as the shadow map comparison for cube shadow maps is binary -&gt; 0 / 1 the depth bias value won’t be correct for all six directions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Replace binary comparison with Exponential Shadow maps comparison</a:t>
            </a:r>
          </a:p>
        </p:txBody>
      </p:sp>
    </p:spTree>
    <p:extLst>
      <p:ext uri="{BB962C8B-B14F-4D97-AF65-F5344CB8AC3E}">
        <p14:creationId xmlns:p14="http://schemas.microsoft.com/office/powerpoint/2010/main" val="144778869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209800"/>
            <a:ext cx="43910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200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 Bias value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>
                <a:solidFill>
                  <a:prstClr val="black"/>
                </a:solidFill>
                <a:cs typeface="Arial" charset="0"/>
              </a:rPr>
              <a:t>Exponential Shadow Maps [</a:t>
            </a:r>
            <a:r>
              <a:rPr lang="en-US" sz="3000" dirty="0" err="1">
                <a:solidFill>
                  <a:prstClr val="black"/>
                </a:solidFill>
                <a:cs typeface="Arial" charset="0"/>
              </a:rPr>
              <a:t>Salvi</a:t>
            </a:r>
            <a:r>
              <a:rPr lang="en-US" sz="3000" dirty="0">
                <a:solidFill>
                  <a:prstClr val="black"/>
                </a:solidFill>
                <a:cs typeface="Arial" charset="0"/>
              </a:rPr>
              <a:t>]</a:t>
            </a: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depth = tex2D(</a:t>
            </a:r>
            <a:r>
              <a:rPr lang="en-US" sz="11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ShadowSampler</a:t>
            </a: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pos.xy</a:t>
            </a: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).x;</a:t>
            </a: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shadow = saturate(2.0 - exp((</a:t>
            </a:r>
            <a:r>
              <a:rPr lang="en-US" sz="11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pos.z</a:t>
            </a: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- depth) * k));</a:t>
            </a: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000" dirty="0">
                <a:solidFill>
                  <a:prstClr val="black"/>
                </a:solidFill>
                <a:cs typeface="Courier New" pitchFamily="49" charset="0"/>
              </a:rPr>
              <a:t>Approximate step function (z-d&gt; 0) by</a:t>
            </a: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1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exp(k*(z-d)) = exp(k*z) * exp(-k*d)</a:t>
            </a:r>
          </a:p>
          <a:p>
            <a:pPr marL="341313" indent="-341313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1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341313" indent="-34131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>
                <a:solidFill>
                  <a:prstClr val="black"/>
                </a:solidFill>
                <a:cs typeface="Courier New" pitchFamily="49" charset="0"/>
              </a:rPr>
              <a:t>Good overview on the latest development in </a:t>
            </a:r>
            <a:r>
              <a:rPr lang="en-US" sz="26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600" dirty="0" err="1">
                <a:solidFill>
                  <a:prstClr val="black"/>
                </a:solidFill>
                <a:cs typeface="Arial" charset="0"/>
              </a:rPr>
              <a:t>Bavoil</a:t>
            </a:r>
            <a:r>
              <a:rPr lang="en-US" sz="2600" dirty="0">
                <a:solidFill>
                  <a:prstClr val="black"/>
                </a:solidFill>
                <a:cs typeface="Arial" charset="0"/>
              </a:rPr>
              <a:t>] </a:t>
            </a:r>
          </a:p>
          <a:p>
            <a:pPr marL="341313" indent="-34131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20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Softening Penumbra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prstClr val="black"/>
                </a:solidFill>
                <a:cs typeface="Arial" charset="0"/>
              </a:rPr>
              <a:t>ESM will soften the penumbra</a:t>
            </a:r>
          </a:p>
        </p:txBody>
      </p:sp>
    </p:spTree>
    <p:extLst>
      <p:ext uri="{BB962C8B-B14F-4D97-AF65-F5344CB8AC3E}">
        <p14:creationId xmlns:p14="http://schemas.microsoft.com/office/powerpoint/2010/main" val="32617162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Target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Core-casual gamers playing on tablets/mobile devices</a:t>
            </a:r>
          </a:p>
          <a:p>
            <a:r>
              <a:rPr lang="en-US" sz="2800" dirty="0" smtClean="0"/>
              <a:t>Fans of classic action games like Comanche and Gunship</a:t>
            </a:r>
          </a:p>
          <a:p>
            <a:r>
              <a:rPr lang="en-US" sz="2800" dirty="0" smtClean="0"/>
              <a:t>Fans of shows and movies like Airwolf, Knight Rider, Transformers and Star Wars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2180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wolf-480M\Desktop\RawK\GDC\Deferred Lighting - Shadows - MLAA - Screen-Space Material System\Images\Shad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1617394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wolf-480M\Desktop\RawK\GDC\Deferred Lighting - Shadows - MLAA - Screen-Space Material System\Images\Shadow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18498325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wolf-480M\Desktop\RawK\GDC\Deferred Lighting - Shadows - MLAA - Screen-Space Material System\Images\Shadow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dirty="0">
                <a:solidFill>
                  <a:prstClr val="black"/>
                </a:solidFill>
                <a:cs typeface="Arial" charset="0"/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12953404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Populate levels: Vegetation, Buildings</a:t>
            </a:r>
          </a:p>
          <a:p>
            <a:r>
              <a:rPr lang="en-US" dirty="0" smtClean="0"/>
              <a:t>New rockets (three different rockets)</a:t>
            </a:r>
          </a:p>
          <a:p>
            <a:r>
              <a:rPr lang="en-US" dirty="0" smtClean="0"/>
              <a:t>New enemy types/behaviors: tanks that move and fast moving air enemies (drones)</a:t>
            </a:r>
          </a:p>
          <a:p>
            <a:r>
              <a:rPr lang="en-US" dirty="0"/>
              <a:t>Cooperative Multiplayer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/ Android / Steam support</a:t>
            </a:r>
          </a:p>
          <a:p>
            <a:r>
              <a:rPr lang="en-US" dirty="0" smtClean="0"/>
              <a:t>Tropical Island</a:t>
            </a:r>
          </a:p>
          <a:p>
            <a:r>
              <a:rPr lang="en-US" dirty="0" err="1" smtClean="0"/>
              <a:t>Mech</a:t>
            </a:r>
            <a:r>
              <a:rPr lang="en-US" dirty="0" smtClean="0"/>
              <a:t> Warrior</a:t>
            </a:r>
          </a:p>
          <a:p>
            <a:r>
              <a:rPr lang="en-US" dirty="0" smtClean="0"/>
              <a:t>QA /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51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Blackfoot Blade!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page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www.facebook.com/ConfettiGames</a:t>
            </a:r>
            <a:endParaRPr lang="en-US" dirty="0" smtClean="0"/>
          </a:p>
          <a:p>
            <a:r>
              <a:rPr lang="en-US" dirty="0" smtClean="0"/>
              <a:t>Confetti </a:t>
            </a:r>
            <a:r>
              <a:rPr lang="en-US" dirty="0"/>
              <a:t>Games website</a:t>
            </a:r>
            <a:br>
              <a:rPr lang="en-US" dirty="0"/>
            </a:br>
            <a:r>
              <a:rPr lang="en-US" dirty="0">
                <a:hlinkClick r:id="rId3"/>
              </a:rPr>
              <a:t>http://www.confettigames.com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Gameplay trailers: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https://vimeo.com/user14591122/videos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430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wolf@confettigames.com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wolf@conffx.com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813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400" dirty="0" smtClean="0">
                <a:ea typeface="ＭＳ Ｐゴシック" pitchFamily="34" charset="-128"/>
                <a:cs typeface="Arial" charset="0"/>
              </a:rPr>
              <a:t>[</a:t>
            </a:r>
            <a:r>
              <a:rPr lang="en-CA" sz="1400" dirty="0" err="1" smtClean="0">
                <a:ea typeface="ＭＳ Ｐゴシック" pitchFamily="34" charset="-128"/>
                <a:cs typeface="Arial" charset="0"/>
              </a:rPr>
              <a:t>Bavoil</a:t>
            </a:r>
            <a:r>
              <a:rPr lang="en-CA" sz="1400" dirty="0" smtClean="0">
                <a:ea typeface="ＭＳ Ｐゴシック" pitchFamily="34" charset="-128"/>
                <a:cs typeface="Arial" charset="0"/>
              </a:rPr>
              <a:t>] Louis </a:t>
            </a:r>
            <a:r>
              <a:rPr lang="en-CA" sz="1400" dirty="0" err="1" smtClean="0">
                <a:ea typeface="ＭＳ Ｐゴシック" pitchFamily="34" charset="-128"/>
                <a:cs typeface="Arial" charset="0"/>
              </a:rPr>
              <a:t>Bavoil</a:t>
            </a:r>
            <a:r>
              <a:rPr lang="en-CA" sz="1400" dirty="0" smtClean="0">
                <a:ea typeface="ＭＳ Ｐゴシック" pitchFamily="34" charset="-128"/>
                <a:cs typeface="Arial" charset="0"/>
              </a:rPr>
              <a:t>, “Advanced Soft Shadow Mapping Techniques”,  </a:t>
            </a:r>
            <a:r>
              <a:rPr lang="en-US" sz="1400" dirty="0" smtClean="0">
                <a:ea typeface="ＭＳ Ｐゴシック" pitchFamily="34" charset="-128"/>
                <a:cs typeface="Arial" charset="0"/>
                <a:hlinkClick r:id="rId2"/>
              </a:rPr>
              <a:t>http://developer.download.nvidia.com/presentations/2008/GDC/GDC08_SoftShadowMapping.pdf</a:t>
            </a:r>
            <a:endParaRPr lang="en-US" sz="1400" dirty="0" smtClean="0">
              <a:ea typeface="ＭＳ Ｐゴシック" pitchFamily="34" charset="-128"/>
              <a:cs typeface="Arial" charset="0"/>
            </a:endParaRPr>
          </a:p>
          <a:p>
            <a:r>
              <a:rPr lang="en-US" sz="1400" dirty="0" smtClean="0">
                <a:ea typeface="ＭＳ Ｐゴシック" pitchFamily="34" charset="-128"/>
                <a:cs typeface="Arial" charset="0"/>
              </a:rPr>
              <a:t>[Engel] Wolfgang Engel, “Light Pre-Pass -Deferred Lighting: Latest Development- “, Advanced Rendering Day, SIGGRAPH 2009, </a:t>
            </a:r>
            <a:r>
              <a:rPr lang="en-US" sz="1400" dirty="0" smtClean="0">
                <a:ea typeface="ＭＳ Ｐゴシック" pitchFamily="34" charset="-128"/>
                <a:cs typeface="Arial" charset="0"/>
                <a:hlinkClick r:id="rId3"/>
              </a:rPr>
              <a:t>http://www.bungie.net/News/content.aspx?link=Siggraph_09</a:t>
            </a:r>
            <a:endParaRPr lang="en-US" sz="1400" dirty="0" smtClean="0">
              <a:ea typeface="ＭＳ Ｐゴシック" pitchFamily="34" charset="-128"/>
              <a:cs typeface="Arial" charset="0"/>
            </a:endParaRPr>
          </a:p>
          <a:p>
            <a:r>
              <a:rPr lang="en-US" sz="1400" dirty="0" smtClean="0">
                <a:ea typeface="ＭＳ Ｐゴシック" pitchFamily="34" charset="-128"/>
                <a:cs typeface="Arial" charset="0"/>
              </a:rPr>
              <a:t>[</a:t>
            </a:r>
            <a:r>
              <a:rPr kumimoji="1" lang="de-DE" sz="1400" dirty="0" smtClean="0">
                <a:ea typeface="ＭＳ Ｐゴシック" pitchFamily="34" charset="-128"/>
                <a:cs typeface="Arial" charset="0"/>
              </a:rPr>
              <a:t>Lobanchikov</a:t>
            </a:r>
            <a:r>
              <a:rPr lang="de-DE" sz="1400" dirty="0" smtClean="0">
                <a:ea typeface="ＭＳ Ｐゴシック" pitchFamily="34" charset="-128"/>
                <a:cs typeface="Arial" charset="0"/>
              </a:rPr>
              <a:t>] </a:t>
            </a:r>
            <a:r>
              <a:rPr kumimoji="1" lang="de-DE" sz="1400" dirty="0" smtClean="0">
                <a:ea typeface="ＭＳ Ｐゴシック" pitchFamily="34" charset="-128"/>
                <a:cs typeface="Arial" charset="0"/>
              </a:rPr>
              <a:t>Igor A. Lobanchikov</a:t>
            </a:r>
            <a:r>
              <a:rPr lang="de-DE" sz="1400" dirty="0" smtClean="0">
                <a:ea typeface="ＭＳ Ｐゴシック" pitchFamily="34" charset="-128"/>
                <a:cs typeface="Arial" charset="0"/>
              </a:rPr>
              <a:t>, “</a:t>
            </a:r>
            <a:r>
              <a:rPr kumimoji="1" lang="de-DE" sz="1400" dirty="0" smtClean="0">
                <a:ea typeface="ＭＳ Ｐゴシック" pitchFamily="34" charset="-128"/>
                <a:cs typeface="Arial" charset="0"/>
              </a:rPr>
              <a:t> GSC Game World‘s S.T.A.L.K.E.R : Clear Sky – a showcase for Direct3D 10.0/1</a:t>
            </a:r>
            <a:r>
              <a:rPr lang="en-US" sz="1400" dirty="0" smtClean="0">
                <a:ea typeface="ＭＳ Ｐゴシック" pitchFamily="34" charset="-128"/>
                <a:cs typeface="Arial" charset="0"/>
              </a:rPr>
              <a:t>”, </a:t>
            </a:r>
            <a:r>
              <a:rPr lang="en-US" sz="1400" u="sng" dirty="0" smtClean="0">
                <a:ea typeface="ＭＳ Ｐゴシック" pitchFamily="34" charset="-128"/>
                <a:cs typeface="Arial" charset="0"/>
                <a:hlinkClick r:id="rId4"/>
              </a:rPr>
              <a:t>http://developer.amd.com/gpu_assets/01GDC09AD3DDStalkerClearSky210309.ppt</a:t>
            </a:r>
            <a:endParaRPr lang="en-US" sz="1400" u="sng" dirty="0" smtClean="0">
              <a:ea typeface="ＭＳ Ｐゴシック" pitchFamily="34" charset="-128"/>
              <a:cs typeface="Arial" charset="0"/>
            </a:endParaRPr>
          </a:p>
          <a:p>
            <a:endParaRPr lang="en-US" sz="1600" u="sng" dirty="0" smtClean="0">
              <a:ea typeface="ＭＳ Ｐゴシック" pitchFamily="34" charset="-128"/>
              <a:cs typeface="Arial" charset="0"/>
            </a:endParaRPr>
          </a:p>
          <a:p>
            <a:endParaRPr lang="en-US" sz="24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– AAA Graphics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1" name="Picture 3" descr="C:\Users\wolf\Desktop\Intel\Intel\gameplay sho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6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– Advanced Terrain Rendering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Users\wolf\Downloads\IntelScreenshots\IntelScreenshot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3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1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– Cutting Edge Particle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C:\Users\wolf\Downloads\IntelScreenshots\IntelScreenshot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3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0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 – Touch and Tilt Input</a:t>
            </a:r>
            <a:endParaRPr lang="en-US" sz="3600" dirty="0"/>
          </a:p>
        </p:txBody>
      </p:sp>
      <p:pic>
        <p:nvPicPr>
          <p:cNvPr id="1026" name="Picture 2" descr="C:\Users\wolf\Desktop\ipad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18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9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Concept Art – Tropical Environment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C:\Users\wolf\Downloads\54748_292145437570181_162805825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0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784</Words>
  <Application>Microsoft Office PowerPoint</Application>
  <PresentationFormat>On-screen Show (4:3)</PresentationFormat>
  <Paragraphs>164</Paragraphs>
  <Slides>46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1_Office Theme</vt:lpstr>
      <vt:lpstr>2_Office Theme</vt:lpstr>
      <vt:lpstr>3_Office Theme</vt:lpstr>
      <vt:lpstr>Microsoft Office PowerPoint 97-2003 Slide</vt:lpstr>
      <vt:lpstr>Blackfoot Blade</vt:lpstr>
      <vt:lpstr>Confetti</vt:lpstr>
      <vt:lpstr>Gameplay</vt:lpstr>
      <vt:lpstr>Target Group</vt:lpstr>
      <vt:lpstr>Technology – AAA Graphics Quality</vt:lpstr>
      <vt:lpstr>Technology – Advanced Terrain Rendering</vt:lpstr>
      <vt:lpstr>Technology – Cutting Edge Particle System</vt:lpstr>
      <vt:lpstr>Technology – Touch and Tilt Input</vt:lpstr>
      <vt:lpstr>Concept Art – Tropical Environment</vt:lpstr>
      <vt:lpstr>Concept Art – Mechanized Robots</vt:lpstr>
      <vt:lpstr>Blackfoot Blade!</vt:lpstr>
      <vt:lpstr>Technology</vt:lpstr>
      <vt:lpstr>Requirements Rendering System</vt:lpstr>
      <vt:lpstr>Requirements Rendering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Lights: Deferred Lighting</vt:lpstr>
      <vt:lpstr>Lights: Deferred Lighting</vt:lpstr>
      <vt:lpstr>Shadows</vt:lpstr>
      <vt:lpstr>Shadows</vt:lpstr>
      <vt:lpstr>Shadows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to Add</vt:lpstr>
      <vt:lpstr>Blackfoot Blade!</vt:lpstr>
      <vt:lpstr>Contact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Blackfoot Blade</dc:title>
  <dc:creator>wolf</dc:creator>
  <cp:lastModifiedBy>Wolfie</cp:lastModifiedBy>
  <cp:revision>81</cp:revision>
  <dcterms:created xsi:type="dcterms:W3CDTF">2006-08-16T00:00:00Z</dcterms:created>
  <dcterms:modified xsi:type="dcterms:W3CDTF">2013-05-27T21:45:05Z</dcterms:modified>
</cp:coreProperties>
</file>